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Gelasio" panose="020B0604020202020204" charset="0"/>
      <p:regular r:id="rId13"/>
    </p:embeddedFont>
    <p:embeddedFont>
      <p:font typeface="Lato" panose="020F0502020204030204"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0" d="100"/>
          <a:sy n="40" d="100"/>
        </p:scale>
        <p:origin x="34" y="9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11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1572"/>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AI-Based Multimodal Fish Health Detector for Sustainable Aquaculture</a:t>
            </a:r>
            <a:endParaRPr lang="en-US" sz="4450" dirty="0"/>
          </a:p>
        </p:txBody>
      </p:sp>
      <p:sp>
        <p:nvSpPr>
          <p:cNvPr id="6" name="TextBox 5">
            <a:extLst>
              <a:ext uri="{FF2B5EF4-FFF2-40B4-BE49-F238E27FC236}">
                <a16:creationId xmlns:a16="http://schemas.microsoft.com/office/drawing/2014/main" id="{5455560F-AFEE-BC0B-C5EB-290DCACAC600}"/>
              </a:ext>
            </a:extLst>
          </p:cNvPr>
          <p:cNvSpPr txBox="1"/>
          <p:nvPr/>
        </p:nvSpPr>
        <p:spPr>
          <a:xfrm>
            <a:off x="6041571" y="7621564"/>
            <a:ext cx="7315200" cy="400110"/>
          </a:xfrm>
          <a:prstGeom prst="rect">
            <a:avLst/>
          </a:prstGeom>
          <a:noFill/>
        </p:spPr>
        <p:txBody>
          <a:bodyPr wrap="square">
            <a:spAutoFit/>
          </a:bodyPr>
          <a:lstStyle/>
          <a:p>
            <a:r>
              <a:rPr lang="en-IN" sz="2000" b="1" dirty="0" err="1">
                <a:latin typeface="Times New Roman" panose="02020603050405020304" pitchFamily="18" charset="0"/>
                <a:cs typeface="Times New Roman" panose="02020603050405020304" pitchFamily="18" charset="0"/>
              </a:rPr>
              <a:t>G.Deepak</a:t>
            </a:r>
            <a:r>
              <a:rPr lang="en-IN" sz="2000" b="1" dirty="0">
                <a:latin typeface="Times New Roman" panose="02020603050405020304" pitchFamily="18" charset="0"/>
                <a:cs typeface="Times New Roman" panose="02020603050405020304" pitchFamily="18" charset="0"/>
              </a:rPr>
              <a:t> -323129512063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39052"/>
            <a:ext cx="6704052"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Future Work &amp; Conclusion</a:t>
            </a:r>
            <a:endParaRPr lang="en-US" sz="4450" dirty="0"/>
          </a:p>
        </p:txBody>
      </p:sp>
      <p:sp>
        <p:nvSpPr>
          <p:cNvPr id="3" name="Text 1"/>
          <p:cNvSpPr/>
          <p:nvPr/>
        </p:nvSpPr>
        <p:spPr>
          <a:xfrm>
            <a:off x="793790" y="321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Future Enhancements</a:t>
            </a:r>
            <a:endParaRPr lang="en-US" sz="2200" dirty="0"/>
          </a:p>
        </p:txBody>
      </p:sp>
      <p:sp>
        <p:nvSpPr>
          <p:cNvPr id="4" name="Text 2"/>
          <p:cNvSpPr/>
          <p:nvPr/>
        </p:nvSpPr>
        <p:spPr>
          <a:xfrm>
            <a:off x="793790" y="37959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Collect large, labeled real-world datasets.</a:t>
            </a:r>
            <a:endParaRPr lang="en-US" sz="1750" dirty="0"/>
          </a:p>
        </p:txBody>
      </p:sp>
      <p:sp>
        <p:nvSpPr>
          <p:cNvPr id="5" name="Text 3"/>
          <p:cNvSpPr/>
          <p:nvPr/>
        </p:nvSpPr>
        <p:spPr>
          <a:xfrm>
            <a:off x="793790" y="42381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Explore advanced deep learning models (e.g., attention-based, GANs).</a:t>
            </a:r>
            <a:endParaRPr lang="en-US" sz="1750" dirty="0"/>
          </a:p>
        </p:txBody>
      </p:sp>
      <p:sp>
        <p:nvSpPr>
          <p:cNvPr id="6" name="Text 4"/>
          <p:cNvSpPr/>
          <p:nvPr/>
        </p:nvSpPr>
        <p:spPr>
          <a:xfrm>
            <a:off x="793790" y="50432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Integrate with IoT devices for real-time environmental control.</a:t>
            </a:r>
            <a:endParaRPr lang="en-US" sz="1750" dirty="0"/>
          </a:p>
        </p:txBody>
      </p:sp>
      <p:sp>
        <p:nvSpPr>
          <p:cNvPr id="7" name="Text 5"/>
          <p:cNvSpPr/>
          <p:nvPr/>
        </p:nvSpPr>
        <p:spPr>
          <a:xfrm>
            <a:off x="793790" y="58483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Develop a mobile application for farmer access.</a:t>
            </a:r>
            <a:endParaRPr lang="en-US" sz="1750" dirty="0"/>
          </a:p>
        </p:txBody>
      </p:sp>
      <p:sp>
        <p:nvSpPr>
          <p:cNvPr id="8" name="Text 6"/>
          <p:cNvSpPr/>
          <p:nvPr/>
        </p:nvSpPr>
        <p:spPr>
          <a:xfrm>
            <a:off x="7599521" y="321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Conclusion</a:t>
            </a:r>
            <a:endParaRPr lang="en-US" sz="2200" dirty="0"/>
          </a:p>
        </p:txBody>
      </p:sp>
      <p:sp>
        <p:nvSpPr>
          <p:cNvPr id="9" name="Text 7"/>
          <p:cNvSpPr/>
          <p:nvPr/>
        </p:nvSpPr>
        <p:spPr>
          <a:xfrm>
            <a:off x="7599521" y="3795951"/>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This project successfully demonstrates the feasibility of AI-based multimodal analysis for fish health detection. Our system has the potential to revolutionize aquaculture by enabling early detection of stress and diseases, reducing mortality, improving productivity, and promoting sustainable practices.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8019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The Challenge: Fish Stress &amp; Disease in Aquaculture</a:t>
            </a:r>
            <a:endParaRPr lang="en-US" sz="4450" dirty="0"/>
          </a:p>
        </p:txBody>
      </p:sp>
      <p:sp>
        <p:nvSpPr>
          <p:cNvPr id="3" name="Text 1"/>
          <p:cNvSpPr/>
          <p:nvPr/>
        </p:nvSpPr>
        <p:spPr>
          <a:xfrm>
            <a:off x="793790" y="345138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Aquaculture is the fastest-growing food production sector, crucial for global food security. However, it faces significant challenges from fish stress and diseases, leading to mass mortality and economic losses.</a:t>
            </a:r>
            <a:endParaRPr lang="en-US" sz="1750" dirty="0"/>
          </a:p>
        </p:txBody>
      </p:sp>
      <p:sp>
        <p:nvSpPr>
          <p:cNvPr id="4" name="Text 2"/>
          <p:cNvSpPr/>
          <p:nvPr/>
        </p:nvSpPr>
        <p:spPr>
          <a:xfrm>
            <a:off x="1133951" y="4687491"/>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"Early detection of health issues is critical, as delayed diagnosis often leads to large-scale mortality, reduced productivity, and financial losses for farmers."</a:t>
            </a:r>
            <a:endParaRPr lang="en-US" sz="1750" dirty="0"/>
          </a:p>
        </p:txBody>
      </p:sp>
      <p:sp>
        <p:nvSpPr>
          <p:cNvPr id="5" name="Shape 3"/>
          <p:cNvSpPr/>
          <p:nvPr/>
        </p:nvSpPr>
        <p:spPr>
          <a:xfrm>
            <a:off x="793790" y="4432340"/>
            <a:ext cx="30480" cy="1236107"/>
          </a:xfrm>
          <a:prstGeom prst="rect">
            <a:avLst/>
          </a:prstGeom>
          <a:solidFill>
            <a:srgbClr val="E5E5E0"/>
          </a:solidFill>
          <a:ln/>
        </p:spPr>
      </p:sp>
      <p:sp>
        <p:nvSpPr>
          <p:cNvPr id="6" name="Text 4"/>
          <p:cNvSpPr/>
          <p:nvPr/>
        </p:nvSpPr>
        <p:spPr>
          <a:xfrm>
            <a:off x="793790" y="592359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Traditional monitoring methods are slow, labor-intensive, and prone to human error, often failing to identify subtle early signs of distress.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7474" y="755690"/>
            <a:ext cx="10844213" cy="667464"/>
          </a:xfrm>
          <a:prstGeom prst="rect">
            <a:avLst/>
          </a:prstGeom>
          <a:noFill/>
          <a:ln/>
        </p:spPr>
        <p:txBody>
          <a:bodyPr wrap="none" lIns="0" tIns="0" rIns="0" bIns="0" rtlCol="0" anchor="t"/>
          <a:lstStyle/>
          <a:p>
            <a:pPr marL="0" indent="0" algn="l">
              <a:lnSpc>
                <a:spcPts val="5250"/>
              </a:lnSpc>
              <a:buNone/>
            </a:pPr>
            <a:r>
              <a:rPr lang="en-US" sz="4200" dirty="0">
                <a:solidFill>
                  <a:srgbClr val="312F2B"/>
                </a:solidFill>
                <a:latin typeface="Gelasio" pitchFamily="34" charset="0"/>
                <a:ea typeface="Gelasio" pitchFamily="34" charset="-122"/>
                <a:cs typeface="Gelasio" pitchFamily="34" charset="-120"/>
              </a:rPr>
              <a:t>Our Solution: AI-Based Multimodal Detection</a:t>
            </a:r>
            <a:endParaRPr lang="en-US" sz="4200" dirty="0"/>
          </a:p>
        </p:txBody>
      </p:sp>
      <p:sp>
        <p:nvSpPr>
          <p:cNvPr id="3" name="Text 1"/>
          <p:cNvSpPr/>
          <p:nvPr/>
        </p:nvSpPr>
        <p:spPr>
          <a:xfrm>
            <a:off x="747474" y="1850231"/>
            <a:ext cx="13135451" cy="34170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We propose an AI-based multimodal fish health detector leveraging computer vision and audio analysis for proactive, automated monitoring.</a:t>
            </a:r>
            <a:endParaRPr lang="en-US" sz="1650" dirty="0"/>
          </a:p>
        </p:txBody>
      </p:sp>
      <p:sp>
        <p:nvSpPr>
          <p:cNvPr id="4" name="Shape 2"/>
          <p:cNvSpPr/>
          <p:nvPr/>
        </p:nvSpPr>
        <p:spPr>
          <a:xfrm>
            <a:off x="747474" y="2752487"/>
            <a:ext cx="4236125" cy="2264688"/>
          </a:xfrm>
          <a:prstGeom prst="roundRect">
            <a:avLst>
              <a:gd name="adj" fmla="val 6460"/>
            </a:avLst>
          </a:prstGeom>
          <a:solidFill>
            <a:srgbClr val="FFFFFF">
              <a:alpha val="95000"/>
            </a:srgbClr>
          </a:solidFill>
          <a:ln/>
        </p:spPr>
      </p:sp>
      <p:sp>
        <p:nvSpPr>
          <p:cNvPr id="5" name="Shape 3"/>
          <p:cNvSpPr/>
          <p:nvPr/>
        </p:nvSpPr>
        <p:spPr>
          <a:xfrm>
            <a:off x="747474" y="2722007"/>
            <a:ext cx="4236125" cy="121920"/>
          </a:xfrm>
          <a:prstGeom prst="roundRect">
            <a:avLst>
              <a:gd name="adj" fmla="val 73575"/>
            </a:avLst>
          </a:prstGeom>
          <a:solidFill>
            <a:srgbClr val="E5E5E0"/>
          </a:solidFill>
          <a:ln/>
        </p:spPr>
      </p:sp>
      <p:sp>
        <p:nvSpPr>
          <p:cNvPr id="6" name="Shape 4"/>
          <p:cNvSpPr/>
          <p:nvPr/>
        </p:nvSpPr>
        <p:spPr>
          <a:xfrm>
            <a:off x="2545140" y="2432209"/>
            <a:ext cx="640675" cy="640675"/>
          </a:xfrm>
          <a:prstGeom prst="roundRect">
            <a:avLst>
              <a:gd name="adj" fmla="val 142724"/>
            </a:avLst>
          </a:prstGeom>
          <a:solidFill>
            <a:srgbClr val="E5E5E0"/>
          </a:solidFill>
          <a:ln/>
        </p:spPr>
      </p:sp>
      <p:pic>
        <p:nvPicPr>
          <p:cNvPr id="7" name="Image 0" descr="preencoded.png"/>
          <p:cNvPicPr>
            <a:picLocks noChangeAspect="1"/>
          </p:cNvPicPr>
          <p:nvPr/>
        </p:nvPicPr>
        <p:blipFill>
          <a:blip r:embed="rId3"/>
          <a:stretch>
            <a:fillRect/>
          </a:stretch>
        </p:blipFill>
        <p:spPr>
          <a:xfrm>
            <a:off x="2737306" y="2592348"/>
            <a:ext cx="256223" cy="320278"/>
          </a:xfrm>
          <a:prstGeom prst="rect">
            <a:avLst/>
          </a:prstGeom>
        </p:spPr>
      </p:pic>
      <p:sp>
        <p:nvSpPr>
          <p:cNvPr id="8" name="Text 5"/>
          <p:cNvSpPr/>
          <p:nvPr/>
        </p:nvSpPr>
        <p:spPr>
          <a:xfrm>
            <a:off x="991433"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Data Acquisition</a:t>
            </a:r>
            <a:endParaRPr lang="en-US" sz="2100" dirty="0"/>
          </a:p>
        </p:txBody>
      </p:sp>
      <p:sp>
        <p:nvSpPr>
          <p:cNvPr id="9" name="Text 6"/>
          <p:cNvSpPr/>
          <p:nvPr/>
        </p:nvSpPr>
        <p:spPr>
          <a:xfrm>
            <a:off x="991433"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High-resolution waterproof cameras and hydrophones collect visual and audio data.</a:t>
            </a:r>
            <a:endParaRPr lang="en-US" sz="1650" dirty="0"/>
          </a:p>
        </p:txBody>
      </p:sp>
      <p:sp>
        <p:nvSpPr>
          <p:cNvPr id="10" name="Shape 7"/>
          <p:cNvSpPr/>
          <p:nvPr/>
        </p:nvSpPr>
        <p:spPr>
          <a:xfrm>
            <a:off x="5197078" y="2752487"/>
            <a:ext cx="4236125" cy="2264688"/>
          </a:xfrm>
          <a:prstGeom prst="roundRect">
            <a:avLst>
              <a:gd name="adj" fmla="val 6460"/>
            </a:avLst>
          </a:prstGeom>
          <a:solidFill>
            <a:srgbClr val="FFFFFF">
              <a:alpha val="95000"/>
            </a:srgbClr>
          </a:solidFill>
          <a:ln/>
        </p:spPr>
      </p:sp>
      <p:sp>
        <p:nvSpPr>
          <p:cNvPr id="11" name="Shape 8"/>
          <p:cNvSpPr/>
          <p:nvPr/>
        </p:nvSpPr>
        <p:spPr>
          <a:xfrm>
            <a:off x="5197078" y="2722007"/>
            <a:ext cx="4236125" cy="121920"/>
          </a:xfrm>
          <a:prstGeom prst="roundRect">
            <a:avLst>
              <a:gd name="adj" fmla="val 73575"/>
            </a:avLst>
          </a:prstGeom>
          <a:solidFill>
            <a:srgbClr val="E5E5E0"/>
          </a:solidFill>
          <a:ln/>
        </p:spPr>
      </p:sp>
      <p:sp>
        <p:nvSpPr>
          <p:cNvPr id="12" name="Shape 9"/>
          <p:cNvSpPr/>
          <p:nvPr/>
        </p:nvSpPr>
        <p:spPr>
          <a:xfrm>
            <a:off x="6994743" y="2432209"/>
            <a:ext cx="640675" cy="640675"/>
          </a:xfrm>
          <a:prstGeom prst="roundRect">
            <a:avLst>
              <a:gd name="adj" fmla="val 142724"/>
            </a:avLst>
          </a:prstGeom>
          <a:solidFill>
            <a:srgbClr val="E5E5E0"/>
          </a:solidFill>
          <a:ln/>
        </p:spPr>
      </p:sp>
      <p:pic>
        <p:nvPicPr>
          <p:cNvPr id="13" name="Image 1" descr="preencoded.png"/>
          <p:cNvPicPr>
            <a:picLocks noChangeAspect="1"/>
          </p:cNvPicPr>
          <p:nvPr/>
        </p:nvPicPr>
        <p:blipFill>
          <a:blip r:embed="rId4"/>
          <a:stretch>
            <a:fillRect/>
          </a:stretch>
        </p:blipFill>
        <p:spPr>
          <a:xfrm>
            <a:off x="7186910" y="2592348"/>
            <a:ext cx="256223" cy="320278"/>
          </a:xfrm>
          <a:prstGeom prst="rect">
            <a:avLst/>
          </a:prstGeom>
        </p:spPr>
      </p:pic>
      <p:sp>
        <p:nvSpPr>
          <p:cNvPr id="14" name="Text 10"/>
          <p:cNvSpPr/>
          <p:nvPr/>
        </p:nvSpPr>
        <p:spPr>
          <a:xfrm>
            <a:off x="5441037"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Data Preprocessing</a:t>
            </a:r>
            <a:endParaRPr lang="en-US" sz="2100" dirty="0"/>
          </a:p>
        </p:txBody>
      </p:sp>
      <p:sp>
        <p:nvSpPr>
          <p:cNvPr id="15" name="Text 11"/>
          <p:cNvSpPr/>
          <p:nvPr/>
        </p:nvSpPr>
        <p:spPr>
          <a:xfrm>
            <a:off x="5441037"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Raw data is cleaned and enhanced; visual data isolates fish, audio data reduces noise.</a:t>
            </a:r>
            <a:endParaRPr lang="en-US" sz="1650" dirty="0"/>
          </a:p>
        </p:txBody>
      </p:sp>
      <p:sp>
        <p:nvSpPr>
          <p:cNvPr id="16" name="Shape 12"/>
          <p:cNvSpPr/>
          <p:nvPr/>
        </p:nvSpPr>
        <p:spPr>
          <a:xfrm>
            <a:off x="9646682" y="2752487"/>
            <a:ext cx="4236125" cy="2264688"/>
          </a:xfrm>
          <a:prstGeom prst="roundRect">
            <a:avLst>
              <a:gd name="adj" fmla="val 6460"/>
            </a:avLst>
          </a:prstGeom>
          <a:solidFill>
            <a:srgbClr val="FFFFFF">
              <a:alpha val="95000"/>
            </a:srgbClr>
          </a:solidFill>
          <a:ln/>
        </p:spPr>
      </p:sp>
      <p:sp>
        <p:nvSpPr>
          <p:cNvPr id="17" name="Shape 13"/>
          <p:cNvSpPr/>
          <p:nvPr/>
        </p:nvSpPr>
        <p:spPr>
          <a:xfrm>
            <a:off x="9646682" y="2722007"/>
            <a:ext cx="4236125" cy="121920"/>
          </a:xfrm>
          <a:prstGeom prst="roundRect">
            <a:avLst>
              <a:gd name="adj" fmla="val 73575"/>
            </a:avLst>
          </a:prstGeom>
          <a:solidFill>
            <a:srgbClr val="E5E5E0"/>
          </a:solidFill>
          <a:ln/>
        </p:spPr>
      </p:sp>
      <p:sp>
        <p:nvSpPr>
          <p:cNvPr id="18" name="Shape 14"/>
          <p:cNvSpPr/>
          <p:nvPr/>
        </p:nvSpPr>
        <p:spPr>
          <a:xfrm>
            <a:off x="11444347" y="2432209"/>
            <a:ext cx="640675" cy="640675"/>
          </a:xfrm>
          <a:prstGeom prst="roundRect">
            <a:avLst>
              <a:gd name="adj" fmla="val 142724"/>
            </a:avLst>
          </a:prstGeom>
          <a:solidFill>
            <a:srgbClr val="E5E5E0"/>
          </a:solidFill>
          <a:ln/>
        </p:spPr>
      </p:sp>
      <p:pic>
        <p:nvPicPr>
          <p:cNvPr id="19" name="Image 2" descr="preencoded.png"/>
          <p:cNvPicPr>
            <a:picLocks noChangeAspect="1"/>
          </p:cNvPicPr>
          <p:nvPr/>
        </p:nvPicPr>
        <p:blipFill>
          <a:blip r:embed="rId5"/>
          <a:stretch>
            <a:fillRect/>
          </a:stretch>
        </p:blipFill>
        <p:spPr>
          <a:xfrm>
            <a:off x="11636514" y="2592348"/>
            <a:ext cx="256223" cy="320278"/>
          </a:xfrm>
          <a:prstGeom prst="rect">
            <a:avLst/>
          </a:prstGeom>
        </p:spPr>
      </p:pic>
      <p:sp>
        <p:nvSpPr>
          <p:cNvPr id="20" name="Text 15"/>
          <p:cNvSpPr/>
          <p:nvPr/>
        </p:nvSpPr>
        <p:spPr>
          <a:xfrm>
            <a:off x="9890641"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Feature Extraction</a:t>
            </a:r>
            <a:endParaRPr lang="en-US" sz="2100" dirty="0"/>
          </a:p>
        </p:txBody>
      </p:sp>
      <p:sp>
        <p:nvSpPr>
          <p:cNvPr id="21" name="Text 16"/>
          <p:cNvSpPr/>
          <p:nvPr/>
        </p:nvSpPr>
        <p:spPr>
          <a:xfrm>
            <a:off x="9890641"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Morphological, behavioral, and acoustic features are extracted from preprocessed data.</a:t>
            </a:r>
            <a:endParaRPr lang="en-US" sz="1650" dirty="0"/>
          </a:p>
        </p:txBody>
      </p:sp>
      <p:sp>
        <p:nvSpPr>
          <p:cNvPr id="22" name="Shape 17"/>
          <p:cNvSpPr/>
          <p:nvPr/>
        </p:nvSpPr>
        <p:spPr>
          <a:xfrm>
            <a:off x="747474" y="5550932"/>
            <a:ext cx="6460927" cy="1922978"/>
          </a:xfrm>
          <a:prstGeom prst="roundRect">
            <a:avLst>
              <a:gd name="adj" fmla="val 7608"/>
            </a:avLst>
          </a:prstGeom>
          <a:solidFill>
            <a:srgbClr val="FFFFFF">
              <a:alpha val="95000"/>
            </a:srgbClr>
          </a:solidFill>
          <a:ln/>
        </p:spPr>
      </p:sp>
      <p:sp>
        <p:nvSpPr>
          <p:cNvPr id="23" name="Shape 18"/>
          <p:cNvSpPr/>
          <p:nvPr/>
        </p:nvSpPr>
        <p:spPr>
          <a:xfrm>
            <a:off x="747474" y="5520452"/>
            <a:ext cx="6460927" cy="121920"/>
          </a:xfrm>
          <a:prstGeom prst="roundRect">
            <a:avLst>
              <a:gd name="adj" fmla="val 73575"/>
            </a:avLst>
          </a:prstGeom>
          <a:solidFill>
            <a:srgbClr val="E5E5E0"/>
          </a:solidFill>
          <a:ln/>
        </p:spPr>
      </p:sp>
      <p:sp>
        <p:nvSpPr>
          <p:cNvPr id="24" name="Shape 19"/>
          <p:cNvSpPr/>
          <p:nvPr/>
        </p:nvSpPr>
        <p:spPr>
          <a:xfrm>
            <a:off x="3657540" y="5230654"/>
            <a:ext cx="640675" cy="640675"/>
          </a:xfrm>
          <a:prstGeom prst="roundRect">
            <a:avLst>
              <a:gd name="adj" fmla="val 142724"/>
            </a:avLst>
          </a:prstGeom>
          <a:solidFill>
            <a:srgbClr val="E5E5E0"/>
          </a:solidFill>
          <a:ln/>
        </p:spPr>
      </p:sp>
      <p:pic>
        <p:nvPicPr>
          <p:cNvPr id="25" name="Image 3" descr="preencoded.png"/>
          <p:cNvPicPr>
            <a:picLocks noChangeAspect="1"/>
          </p:cNvPicPr>
          <p:nvPr/>
        </p:nvPicPr>
        <p:blipFill>
          <a:blip r:embed="rId6"/>
          <a:stretch>
            <a:fillRect/>
          </a:stretch>
        </p:blipFill>
        <p:spPr>
          <a:xfrm>
            <a:off x="3849707" y="5390793"/>
            <a:ext cx="256223" cy="320278"/>
          </a:xfrm>
          <a:prstGeom prst="rect">
            <a:avLst/>
          </a:prstGeom>
        </p:spPr>
      </p:pic>
      <p:sp>
        <p:nvSpPr>
          <p:cNvPr id="26" name="Text 20"/>
          <p:cNvSpPr/>
          <p:nvPr/>
        </p:nvSpPr>
        <p:spPr>
          <a:xfrm>
            <a:off x="991433" y="608480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Machine Learning</a:t>
            </a:r>
            <a:endParaRPr lang="en-US" sz="2100" dirty="0"/>
          </a:p>
        </p:txBody>
      </p:sp>
      <p:sp>
        <p:nvSpPr>
          <p:cNvPr id="27" name="Text 21"/>
          <p:cNvSpPr/>
          <p:nvPr/>
        </p:nvSpPr>
        <p:spPr>
          <a:xfrm>
            <a:off x="991433" y="6546533"/>
            <a:ext cx="5973008" cy="68341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AI models (CNNs, RNNs) classify fish health, detecting anomalies and emerging issues.</a:t>
            </a:r>
            <a:endParaRPr lang="en-US" sz="1650" dirty="0"/>
          </a:p>
        </p:txBody>
      </p:sp>
      <p:sp>
        <p:nvSpPr>
          <p:cNvPr id="28" name="Shape 22"/>
          <p:cNvSpPr/>
          <p:nvPr/>
        </p:nvSpPr>
        <p:spPr>
          <a:xfrm>
            <a:off x="7421880" y="5550932"/>
            <a:ext cx="6460927" cy="1922978"/>
          </a:xfrm>
          <a:prstGeom prst="roundRect">
            <a:avLst>
              <a:gd name="adj" fmla="val 7608"/>
            </a:avLst>
          </a:prstGeom>
          <a:solidFill>
            <a:srgbClr val="FFFFFF">
              <a:alpha val="95000"/>
            </a:srgbClr>
          </a:solidFill>
          <a:ln/>
        </p:spPr>
      </p:sp>
      <p:sp>
        <p:nvSpPr>
          <p:cNvPr id="29" name="Shape 23"/>
          <p:cNvSpPr/>
          <p:nvPr/>
        </p:nvSpPr>
        <p:spPr>
          <a:xfrm>
            <a:off x="7421880" y="5520452"/>
            <a:ext cx="6460927" cy="121920"/>
          </a:xfrm>
          <a:prstGeom prst="roundRect">
            <a:avLst>
              <a:gd name="adj" fmla="val 73575"/>
            </a:avLst>
          </a:prstGeom>
          <a:solidFill>
            <a:srgbClr val="E5E5E0"/>
          </a:solidFill>
          <a:ln/>
        </p:spPr>
      </p:sp>
      <p:sp>
        <p:nvSpPr>
          <p:cNvPr id="30" name="Shape 24"/>
          <p:cNvSpPr/>
          <p:nvPr/>
        </p:nvSpPr>
        <p:spPr>
          <a:xfrm>
            <a:off x="10331946" y="5230654"/>
            <a:ext cx="640675" cy="640675"/>
          </a:xfrm>
          <a:prstGeom prst="roundRect">
            <a:avLst>
              <a:gd name="adj" fmla="val 142724"/>
            </a:avLst>
          </a:prstGeom>
          <a:solidFill>
            <a:srgbClr val="E5E5E0"/>
          </a:solidFill>
          <a:ln/>
        </p:spPr>
      </p:sp>
      <p:pic>
        <p:nvPicPr>
          <p:cNvPr id="31" name="Image 4" descr="preencoded.png"/>
          <p:cNvPicPr>
            <a:picLocks noChangeAspect="1"/>
          </p:cNvPicPr>
          <p:nvPr/>
        </p:nvPicPr>
        <p:blipFill>
          <a:blip r:embed="rId7"/>
          <a:stretch>
            <a:fillRect/>
          </a:stretch>
        </p:blipFill>
        <p:spPr>
          <a:xfrm>
            <a:off x="10524113" y="5390793"/>
            <a:ext cx="256223" cy="320278"/>
          </a:xfrm>
          <a:prstGeom prst="rect">
            <a:avLst/>
          </a:prstGeom>
        </p:spPr>
      </p:pic>
      <p:sp>
        <p:nvSpPr>
          <p:cNvPr id="32" name="Text 25"/>
          <p:cNvSpPr/>
          <p:nvPr/>
        </p:nvSpPr>
        <p:spPr>
          <a:xfrm>
            <a:off x="7665839" y="608480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Alert &amp; Reporting</a:t>
            </a:r>
            <a:endParaRPr lang="en-US" sz="2100" dirty="0"/>
          </a:p>
        </p:txBody>
      </p:sp>
      <p:sp>
        <p:nvSpPr>
          <p:cNvPr id="33" name="Text 26"/>
          <p:cNvSpPr/>
          <p:nvPr/>
        </p:nvSpPr>
        <p:spPr>
          <a:xfrm>
            <a:off x="7665839" y="6546533"/>
            <a:ext cx="5973008" cy="68341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System generates real-time alerts and regular reports on fish health status.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2818" y="506254"/>
            <a:ext cx="6973610" cy="574000"/>
          </a:xfrm>
          <a:prstGeom prst="rect">
            <a:avLst/>
          </a:prstGeom>
          <a:noFill/>
          <a:ln/>
        </p:spPr>
        <p:txBody>
          <a:bodyPr wrap="none" lIns="0" tIns="0" rIns="0" bIns="0" rtlCol="0" anchor="t"/>
          <a:lstStyle/>
          <a:p>
            <a:pPr marL="0" indent="0" algn="l">
              <a:lnSpc>
                <a:spcPts val="4500"/>
              </a:lnSpc>
              <a:buNone/>
            </a:pPr>
            <a:r>
              <a:rPr lang="en-US" sz="3600" dirty="0">
                <a:solidFill>
                  <a:srgbClr val="312F2B"/>
                </a:solidFill>
                <a:latin typeface="Gelasio" pitchFamily="34" charset="0"/>
                <a:ea typeface="Gelasio" pitchFamily="34" charset="-122"/>
                <a:cs typeface="Gelasio" pitchFamily="34" charset="-120"/>
              </a:rPr>
              <a:t>Feasibility &amp; Implementation Plan</a:t>
            </a:r>
            <a:endParaRPr lang="en-US" sz="3600" dirty="0"/>
          </a:p>
        </p:txBody>
      </p:sp>
      <p:sp>
        <p:nvSpPr>
          <p:cNvPr id="3" name="Text 1"/>
          <p:cNvSpPr/>
          <p:nvPr/>
        </p:nvSpPr>
        <p:spPr>
          <a:xfrm>
            <a:off x="642818" y="1539240"/>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Feasibility Assessment</a:t>
            </a:r>
            <a:endParaRPr lang="en-US" sz="1800" dirty="0"/>
          </a:p>
        </p:txBody>
      </p:sp>
      <p:sp>
        <p:nvSpPr>
          <p:cNvPr id="4" name="Text 2"/>
          <p:cNvSpPr/>
          <p:nvPr/>
        </p:nvSpPr>
        <p:spPr>
          <a:xfrm>
            <a:off x="642818" y="2009775"/>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Technical:</a:t>
            </a:r>
            <a:r>
              <a:rPr lang="en-US" sz="1400" dirty="0">
                <a:solidFill>
                  <a:srgbClr val="272525"/>
                </a:solidFill>
                <a:latin typeface="Lato" pitchFamily="34" charset="0"/>
                <a:ea typeface="Lato" pitchFamily="34" charset="-122"/>
                <a:cs typeface="Lato" pitchFamily="34" charset="-120"/>
              </a:rPr>
              <a:t> Leverages mature, open-source computer vision, audio processing, and ML technologies.</a:t>
            </a:r>
            <a:endParaRPr lang="en-US" sz="1400" dirty="0"/>
          </a:p>
        </p:txBody>
      </p:sp>
      <p:sp>
        <p:nvSpPr>
          <p:cNvPr id="5" name="Text 3"/>
          <p:cNvSpPr/>
          <p:nvPr/>
        </p:nvSpPr>
        <p:spPr>
          <a:xfrm>
            <a:off x="642818" y="2661642"/>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Economic:</a:t>
            </a:r>
            <a:r>
              <a:rPr lang="en-US" sz="1400" dirty="0">
                <a:solidFill>
                  <a:srgbClr val="272525"/>
                </a:solidFill>
                <a:latin typeface="Lato" pitchFamily="34" charset="0"/>
                <a:ea typeface="Lato" pitchFamily="34" charset="-122"/>
                <a:cs typeface="Lato" pitchFamily="34" charset="-120"/>
              </a:rPr>
              <a:t> Initial hardware investment offset by reduced fish mortality and improved productivity.</a:t>
            </a:r>
            <a:endParaRPr lang="en-US" sz="1400" dirty="0"/>
          </a:p>
        </p:txBody>
      </p:sp>
      <p:sp>
        <p:nvSpPr>
          <p:cNvPr id="6" name="Text 4"/>
          <p:cNvSpPr/>
          <p:nvPr/>
        </p:nvSpPr>
        <p:spPr>
          <a:xfrm>
            <a:off x="642818" y="3313509"/>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Operational:</a:t>
            </a:r>
            <a:r>
              <a:rPr lang="en-US" sz="1400" dirty="0">
                <a:solidFill>
                  <a:srgbClr val="272525"/>
                </a:solidFill>
                <a:latin typeface="Lato" pitchFamily="34" charset="0"/>
                <a:ea typeface="Lato" pitchFamily="34" charset="-122"/>
                <a:cs typeface="Lato" pitchFamily="34" charset="-120"/>
              </a:rPr>
              <a:t> User-friendly, automated system reduces human intervention, freeing staff.</a:t>
            </a:r>
            <a:endParaRPr lang="en-US" sz="1400" dirty="0"/>
          </a:p>
        </p:txBody>
      </p:sp>
      <p:sp>
        <p:nvSpPr>
          <p:cNvPr id="7" name="Text 5"/>
          <p:cNvSpPr/>
          <p:nvPr/>
        </p:nvSpPr>
        <p:spPr>
          <a:xfrm>
            <a:off x="7546896" y="1539240"/>
            <a:ext cx="3176111" cy="286941"/>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Project Implementation Phases</a:t>
            </a:r>
            <a:endParaRPr lang="en-US" sz="1800" dirty="0"/>
          </a:p>
        </p:txBody>
      </p:sp>
      <p:sp>
        <p:nvSpPr>
          <p:cNvPr id="8" name="Shape 6"/>
          <p:cNvSpPr/>
          <p:nvPr/>
        </p:nvSpPr>
        <p:spPr>
          <a:xfrm>
            <a:off x="10759559" y="2032754"/>
            <a:ext cx="22860" cy="5484019"/>
          </a:xfrm>
          <a:prstGeom prst="roundRect">
            <a:avLst>
              <a:gd name="adj" fmla="val 337454"/>
            </a:avLst>
          </a:prstGeom>
          <a:solidFill>
            <a:srgbClr val="CECEC9"/>
          </a:solidFill>
          <a:ln/>
        </p:spPr>
      </p:sp>
      <p:sp>
        <p:nvSpPr>
          <p:cNvPr id="9" name="Shape 7"/>
          <p:cNvSpPr/>
          <p:nvPr/>
        </p:nvSpPr>
        <p:spPr>
          <a:xfrm>
            <a:off x="10426541" y="2227898"/>
            <a:ext cx="367308" cy="22860"/>
          </a:xfrm>
          <a:prstGeom prst="roundRect">
            <a:avLst>
              <a:gd name="adj" fmla="val 337454"/>
            </a:avLst>
          </a:prstGeom>
          <a:solidFill>
            <a:srgbClr val="CECEC9"/>
          </a:solidFill>
          <a:ln/>
        </p:spPr>
      </p:sp>
      <p:sp>
        <p:nvSpPr>
          <p:cNvPr id="10" name="Shape 8"/>
          <p:cNvSpPr/>
          <p:nvPr/>
        </p:nvSpPr>
        <p:spPr>
          <a:xfrm>
            <a:off x="10702171" y="2170509"/>
            <a:ext cx="137636" cy="137636"/>
          </a:xfrm>
          <a:prstGeom prst="roundRect">
            <a:avLst>
              <a:gd name="adj" fmla="val 332181"/>
            </a:avLst>
          </a:prstGeom>
          <a:solidFill>
            <a:srgbClr val="E5E5E0"/>
          </a:solidFill>
          <a:ln/>
        </p:spPr>
      </p:sp>
      <p:sp>
        <p:nvSpPr>
          <p:cNvPr id="11" name="Text 9"/>
          <p:cNvSpPr/>
          <p:nvPr/>
        </p:nvSpPr>
        <p:spPr>
          <a:xfrm>
            <a:off x="7740491" y="2095857"/>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1</a:t>
            </a:r>
            <a:endParaRPr lang="en-US" sz="1800" dirty="0"/>
          </a:p>
        </p:txBody>
      </p:sp>
      <p:sp>
        <p:nvSpPr>
          <p:cNvPr id="12" name="Text 10"/>
          <p:cNvSpPr/>
          <p:nvPr/>
        </p:nvSpPr>
        <p:spPr>
          <a:xfrm>
            <a:off x="7546896" y="2566392"/>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Project Initiation &amp; Planning</a:t>
            </a:r>
            <a:endParaRPr lang="en-US" sz="1400" dirty="0"/>
          </a:p>
        </p:txBody>
      </p:sp>
      <p:sp>
        <p:nvSpPr>
          <p:cNvPr id="13" name="Shape 11"/>
          <p:cNvSpPr/>
          <p:nvPr/>
        </p:nvSpPr>
        <p:spPr>
          <a:xfrm>
            <a:off x="10748129" y="3329821"/>
            <a:ext cx="367308" cy="22860"/>
          </a:xfrm>
          <a:prstGeom prst="roundRect">
            <a:avLst>
              <a:gd name="adj" fmla="val 337454"/>
            </a:avLst>
          </a:prstGeom>
          <a:solidFill>
            <a:srgbClr val="CECEC9"/>
          </a:solidFill>
          <a:ln/>
        </p:spPr>
      </p:sp>
      <p:sp>
        <p:nvSpPr>
          <p:cNvPr id="14" name="Shape 12"/>
          <p:cNvSpPr/>
          <p:nvPr/>
        </p:nvSpPr>
        <p:spPr>
          <a:xfrm>
            <a:off x="10702171" y="3272433"/>
            <a:ext cx="137636" cy="137636"/>
          </a:xfrm>
          <a:prstGeom prst="roundRect">
            <a:avLst>
              <a:gd name="adj" fmla="val 332181"/>
            </a:avLst>
          </a:prstGeom>
          <a:solidFill>
            <a:srgbClr val="E5E5E0"/>
          </a:solidFill>
          <a:ln/>
        </p:spPr>
      </p:sp>
      <p:sp>
        <p:nvSpPr>
          <p:cNvPr id="15" name="Text 13"/>
          <p:cNvSpPr/>
          <p:nvPr/>
        </p:nvSpPr>
        <p:spPr>
          <a:xfrm>
            <a:off x="11505605" y="3197781"/>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Week 3</a:t>
            </a:r>
            <a:endParaRPr lang="en-US" sz="1800" dirty="0"/>
          </a:p>
        </p:txBody>
      </p:sp>
      <p:sp>
        <p:nvSpPr>
          <p:cNvPr id="16" name="Text 14"/>
          <p:cNvSpPr/>
          <p:nvPr/>
        </p:nvSpPr>
        <p:spPr>
          <a:xfrm>
            <a:off x="11505605" y="3668316"/>
            <a:ext cx="2489597" cy="293846"/>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Data Acquisition System Setup</a:t>
            </a:r>
            <a:endParaRPr lang="en-US" sz="1400" dirty="0"/>
          </a:p>
        </p:txBody>
      </p:sp>
      <p:sp>
        <p:nvSpPr>
          <p:cNvPr id="17" name="Shape 15"/>
          <p:cNvSpPr/>
          <p:nvPr/>
        </p:nvSpPr>
        <p:spPr>
          <a:xfrm>
            <a:off x="10426541" y="4279702"/>
            <a:ext cx="367308" cy="22860"/>
          </a:xfrm>
          <a:prstGeom prst="roundRect">
            <a:avLst>
              <a:gd name="adj" fmla="val 337454"/>
            </a:avLst>
          </a:prstGeom>
          <a:solidFill>
            <a:srgbClr val="CECEC9"/>
          </a:solidFill>
          <a:ln/>
        </p:spPr>
      </p:sp>
      <p:sp>
        <p:nvSpPr>
          <p:cNvPr id="18" name="Shape 16"/>
          <p:cNvSpPr/>
          <p:nvPr/>
        </p:nvSpPr>
        <p:spPr>
          <a:xfrm>
            <a:off x="10702171" y="4222313"/>
            <a:ext cx="137636" cy="137636"/>
          </a:xfrm>
          <a:prstGeom prst="roundRect">
            <a:avLst>
              <a:gd name="adj" fmla="val 332181"/>
            </a:avLst>
          </a:prstGeom>
          <a:solidFill>
            <a:srgbClr val="E5E5E0"/>
          </a:solidFill>
          <a:ln/>
        </p:spPr>
      </p:sp>
      <p:sp>
        <p:nvSpPr>
          <p:cNvPr id="19" name="Text 17"/>
          <p:cNvSpPr/>
          <p:nvPr/>
        </p:nvSpPr>
        <p:spPr>
          <a:xfrm>
            <a:off x="7740491" y="4147661"/>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6</a:t>
            </a:r>
            <a:endParaRPr lang="en-US" sz="1800" dirty="0"/>
          </a:p>
        </p:txBody>
      </p:sp>
      <p:sp>
        <p:nvSpPr>
          <p:cNvPr id="20" name="Text 18"/>
          <p:cNvSpPr/>
          <p:nvPr/>
        </p:nvSpPr>
        <p:spPr>
          <a:xfrm>
            <a:off x="7546896" y="4618196"/>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Data Collection &amp; Labeling</a:t>
            </a:r>
            <a:endParaRPr lang="en-US" sz="1400" dirty="0"/>
          </a:p>
        </p:txBody>
      </p:sp>
      <p:sp>
        <p:nvSpPr>
          <p:cNvPr id="21" name="Shape 19"/>
          <p:cNvSpPr/>
          <p:nvPr/>
        </p:nvSpPr>
        <p:spPr>
          <a:xfrm>
            <a:off x="10748129" y="5229582"/>
            <a:ext cx="367308" cy="22860"/>
          </a:xfrm>
          <a:prstGeom prst="roundRect">
            <a:avLst>
              <a:gd name="adj" fmla="val 337454"/>
            </a:avLst>
          </a:prstGeom>
          <a:solidFill>
            <a:srgbClr val="CECEC9"/>
          </a:solidFill>
          <a:ln/>
        </p:spPr>
      </p:sp>
      <p:sp>
        <p:nvSpPr>
          <p:cNvPr id="22" name="Shape 20"/>
          <p:cNvSpPr/>
          <p:nvPr/>
        </p:nvSpPr>
        <p:spPr>
          <a:xfrm>
            <a:off x="10702171" y="5172194"/>
            <a:ext cx="137636" cy="137636"/>
          </a:xfrm>
          <a:prstGeom prst="roundRect">
            <a:avLst>
              <a:gd name="adj" fmla="val 332181"/>
            </a:avLst>
          </a:prstGeom>
          <a:solidFill>
            <a:srgbClr val="E5E5E0"/>
          </a:solidFill>
          <a:ln/>
        </p:spPr>
      </p:sp>
      <p:sp>
        <p:nvSpPr>
          <p:cNvPr id="23" name="Text 21"/>
          <p:cNvSpPr/>
          <p:nvPr/>
        </p:nvSpPr>
        <p:spPr>
          <a:xfrm>
            <a:off x="11505605" y="5097542"/>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Week 10</a:t>
            </a:r>
            <a:endParaRPr lang="en-US" sz="1800" dirty="0"/>
          </a:p>
        </p:txBody>
      </p:sp>
      <p:sp>
        <p:nvSpPr>
          <p:cNvPr id="24" name="Text 22"/>
          <p:cNvSpPr/>
          <p:nvPr/>
        </p:nvSpPr>
        <p:spPr>
          <a:xfrm>
            <a:off x="11505605" y="5568077"/>
            <a:ext cx="2489597" cy="293846"/>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Model Development &amp; Training</a:t>
            </a:r>
            <a:endParaRPr lang="en-US" sz="1400" dirty="0"/>
          </a:p>
        </p:txBody>
      </p:sp>
      <p:sp>
        <p:nvSpPr>
          <p:cNvPr id="25" name="Shape 23"/>
          <p:cNvSpPr/>
          <p:nvPr/>
        </p:nvSpPr>
        <p:spPr>
          <a:xfrm>
            <a:off x="10426541" y="6179463"/>
            <a:ext cx="367308" cy="22860"/>
          </a:xfrm>
          <a:prstGeom prst="roundRect">
            <a:avLst>
              <a:gd name="adj" fmla="val 337454"/>
            </a:avLst>
          </a:prstGeom>
          <a:solidFill>
            <a:srgbClr val="CECEC9"/>
          </a:solidFill>
          <a:ln/>
        </p:spPr>
      </p:sp>
      <p:sp>
        <p:nvSpPr>
          <p:cNvPr id="26" name="Shape 24"/>
          <p:cNvSpPr/>
          <p:nvPr/>
        </p:nvSpPr>
        <p:spPr>
          <a:xfrm>
            <a:off x="10702171" y="6122075"/>
            <a:ext cx="137636" cy="137636"/>
          </a:xfrm>
          <a:prstGeom prst="roundRect">
            <a:avLst>
              <a:gd name="adj" fmla="val 332181"/>
            </a:avLst>
          </a:prstGeom>
          <a:solidFill>
            <a:srgbClr val="E5E5E0"/>
          </a:solidFill>
          <a:ln/>
        </p:spPr>
      </p:sp>
      <p:sp>
        <p:nvSpPr>
          <p:cNvPr id="27" name="Text 25"/>
          <p:cNvSpPr/>
          <p:nvPr/>
        </p:nvSpPr>
        <p:spPr>
          <a:xfrm>
            <a:off x="7740491" y="6047422"/>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16</a:t>
            </a:r>
            <a:endParaRPr lang="en-US" sz="1800" dirty="0"/>
          </a:p>
        </p:txBody>
      </p:sp>
      <p:sp>
        <p:nvSpPr>
          <p:cNvPr id="28" name="Text 26"/>
          <p:cNvSpPr/>
          <p:nvPr/>
        </p:nvSpPr>
        <p:spPr>
          <a:xfrm>
            <a:off x="7546896" y="6517958"/>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Final Report &amp; Documentation</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9399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Technology Stack</a:t>
            </a:r>
            <a:endParaRPr lang="en-US" sz="4450" dirty="0"/>
          </a:p>
        </p:txBody>
      </p:sp>
      <p:sp>
        <p:nvSpPr>
          <p:cNvPr id="3" name="Text 1"/>
          <p:cNvSpPr/>
          <p:nvPr/>
        </p:nvSpPr>
        <p:spPr>
          <a:xfrm>
            <a:off x="793790" y="265640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 robust, scalable, and open-source technology stack ensures successful development and deployment.</a:t>
            </a:r>
            <a:endParaRPr lang="en-US" sz="1750" dirty="0"/>
          </a:p>
        </p:txBody>
      </p:sp>
      <p:sp>
        <p:nvSpPr>
          <p:cNvPr id="4" name="Text 2"/>
          <p:cNvSpPr/>
          <p:nvPr/>
        </p:nvSpPr>
        <p:spPr>
          <a:xfrm>
            <a:off x="793790" y="3501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Software</a:t>
            </a:r>
            <a:endParaRPr lang="en-US" sz="2200" dirty="0"/>
          </a:p>
        </p:txBody>
      </p:sp>
      <p:sp>
        <p:nvSpPr>
          <p:cNvPr id="5" name="Text 3"/>
          <p:cNvSpPr/>
          <p:nvPr/>
        </p:nvSpPr>
        <p:spPr>
          <a:xfrm>
            <a:off x="793790" y="4082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Programming Language:</a:t>
            </a:r>
            <a:r>
              <a:rPr lang="en-US" sz="1750" dirty="0">
                <a:solidFill>
                  <a:srgbClr val="272525"/>
                </a:solidFill>
                <a:latin typeface="Lato" pitchFamily="34" charset="0"/>
                <a:ea typeface="Lato" pitchFamily="34" charset="-122"/>
                <a:cs typeface="Lato" pitchFamily="34" charset="-120"/>
              </a:rPr>
              <a:t> Python</a:t>
            </a:r>
            <a:endParaRPr lang="en-US" sz="1750" dirty="0"/>
          </a:p>
        </p:txBody>
      </p:sp>
      <p:sp>
        <p:nvSpPr>
          <p:cNvPr id="6" name="Text 4"/>
          <p:cNvSpPr/>
          <p:nvPr/>
        </p:nvSpPr>
        <p:spPr>
          <a:xfrm>
            <a:off x="793790"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ML Frameworks:</a:t>
            </a:r>
            <a:r>
              <a:rPr lang="en-US" sz="1750" dirty="0">
                <a:solidFill>
                  <a:srgbClr val="272525"/>
                </a:solidFill>
                <a:latin typeface="Lato" pitchFamily="34" charset="0"/>
                <a:ea typeface="Lato" pitchFamily="34" charset="-122"/>
                <a:cs typeface="Lato" pitchFamily="34" charset="-120"/>
              </a:rPr>
              <a:t> TensorFlow, Keras, Scikit-learn</a:t>
            </a:r>
            <a:endParaRPr lang="en-US" sz="1750" dirty="0"/>
          </a:p>
        </p:txBody>
      </p:sp>
      <p:sp>
        <p:nvSpPr>
          <p:cNvPr id="7" name="Text 5"/>
          <p:cNvSpPr/>
          <p:nvPr/>
        </p:nvSpPr>
        <p:spPr>
          <a:xfrm>
            <a:off x="793790" y="4966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Computer Vision:</a:t>
            </a:r>
            <a:r>
              <a:rPr lang="en-US" sz="1750" dirty="0">
                <a:solidFill>
                  <a:srgbClr val="272525"/>
                </a:solidFill>
                <a:latin typeface="Lato" pitchFamily="34" charset="0"/>
                <a:ea typeface="Lato" pitchFamily="34" charset="-122"/>
                <a:cs typeface="Lato" pitchFamily="34" charset="-120"/>
              </a:rPr>
              <a:t> OpenCV</a:t>
            </a:r>
            <a:endParaRPr lang="en-US" sz="1750" dirty="0"/>
          </a:p>
        </p:txBody>
      </p:sp>
      <p:sp>
        <p:nvSpPr>
          <p:cNvPr id="8" name="Text 6"/>
          <p:cNvSpPr/>
          <p:nvPr/>
        </p:nvSpPr>
        <p:spPr>
          <a:xfrm>
            <a:off x="793790" y="54090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Audio Analysis:</a:t>
            </a:r>
            <a:r>
              <a:rPr lang="en-US" sz="1750" dirty="0">
                <a:solidFill>
                  <a:srgbClr val="272525"/>
                </a:solidFill>
                <a:latin typeface="Lato" pitchFamily="34" charset="0"/>
                <a:ea typeface="Lato" pitchFamily="34" charset="-122"/>
                <a:cs typeface="Lato" pitchFamily="34" charset="-120"/>
              </a:rPr>
              <a:t> Librosa</a:t>
            </a:r>
            <a:endParaRPr lang="en-US" sz="1750" dirty="0"/>
          </a:p>
        </p:txBody>
      </p:sp>
      <p:sp>
        <p:nvSpPr>
          <p:cNvPr id="9" name="Text 7"/>
          <p:cNvSpPr/>
          <p:nvPr/>
        </p:nvSpPr>
        <p:spPr>
          <a:xfrm>
            <a:off x="793790" y="585120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Web Framework:</a:t>
            </a:r>
            <a:r>
              <a:rPr lang="en-US" sz="1750" dirty="0">
                <a:solidFill>
                  <a:srgbClr val="272525"/>
                </a:solidFill>
                <a:latin typeface="Lato" pitchFamily="34" charset="0"/>
                <a:ea typeface="Lato" pitchFamily="34" charset="-122"/>
                <a:cs typeface="Lato" pitchFamily="34" charset="-120"/>
              </a:rPr>
              <a:t> Flask</a:t>
            </a:r>
            <a:endParaRPr lang="en-US" sz="1750" dirty="0"/>
          </a:p>
        </p:txBody>
      </p:sp>
      <p:sp>
        <p:nvSpPr>
          <p:cNvPr id="10" name="Text 8"/>
          <p:cNvSpPr/>
          <p:nvPr/>
        </p:nvSpPr>
        <p:spPr>
          <a:xfrm>
            <a:off x="793790" y="629340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Database:</a:t>
            </a:r>
            <a:r>
              <a:rPr lang="en-US" sz="1750" dirty="0">
                <a:solidFill>
                  <a:srgbClr val="272525"/>
                </a:solidFill>
                <a:latin typeface="Lato" pitchFamily="34" charset="0"/>
                <a:ea typeface="Lato" pitchFamily="34" charset="-122"/>
                <a:cs typeface="Lato" pitchFamily="34" charset="-120"/>
              </a:rPr>
              <a:t> PostgreSQL</a:t>
            </a:r>
            <a:endParaRPr lang="en-US" sz="1750" dirty="0"/>
          </a:p>
        </p:txBody>
      </p:sp>
      <p:sp>
        <p:nvSpPr>
          <p:cNvPr id="11" name="Text 9"/>
          <p:cNvSpPr/>
          <p:nvPr/>
        </p:nvSpPr>
        <p:spPr>
          <a:xfrm>
            <a:off x="7599521" y="3501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Hardware</a:t>
            </a:r>
            <a:endParaRPr lang="en-US" sz="2200" dirty="0"/>
          </a:p>
        </p:txBody>
      </p:sp>
      <p:sp>
        <p:nvSpPr>
          <p:cNvPr id="12" name="Text 10"/>
          <p:cNvSpPr/>
          <p:nvPr/>
        </p:nvSpPr>
        <p:spPr>
          <a:xfrm>
            <a:off x="7599521" y="4082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Cameras:</a:t>
            </a:r>
            <a:r>
              <a:rPr lang="en-US" sz="1750" dirty="0">
                <a:solidFill>
                  <a:srgbClr val="272525"/>
                </a:solidFill>
                <a:latin typeface="Lato" pitchFamily="34" charset="0"/>
                <a:ea typeface="Lato" pitchFamily="34" charset="-122"/>
                <a:cs typeface="Lato" pitchFamily="34" charset="-120"/>
              </a:rPr>
              <a:t> High-resolution, waterproof IP cameras</a:t>
            </a:r>
            <a:endParaRPr lang="en-US" sz="1750" dirty="0"/>
          </a:p>
        </p:txBody>
      </p:sp>
      <p:sp>
        <p:nvSpPr>
          <p:cNvPr id="13" name="Text 11"/>
          <p:cNvSpPr/>
          <p:nvPr/>
        </p:nvSpPr>
        <p:spPr>
          <a:xfrm>
            <a:off x="7599521"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Hydrophones:</a:t>
            </a:r>
            <a:r>
              <a:rPr lang="en-US" sz="1750" dirty="0">
                <a:solidFill>
                  <a:srgbClr val="272525"/>
                </a:solidFill>
                <a:latin typeface="Lato" pitchFamily="34" charset="0"/>
                <a:ea typeface="Lato" pitchFamily="34" charset="-122"/>
                <a:cs typeface="Lato" pitchFamily="34" charset="-120"/>
              </a:rPr>
              <a:t> Underwater microphones</a:t>
            </a:r>
            <a:endParaRPr lang="en-US" sz="1750" dirty="0"/>
          </a:p>
        </p:txBody>
      </p:sp>
      <p:sp>
        <p:nvSpPr>
          <p:cNvPr id="14" name="Text 12"/>
          <p:cNvSpPr/>
          <p:nvPr/>
        </p:nvSpPr>
        <p:spPr>
          <a:xfrm>
            <a:off x="7599521" y="496681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Processing Unit:</a:t>
            </a:r>
            <a:r>
              <a:rPr lang="en-US" sz="1750" dirty="0">
                <a:solidFill>
                  <a:srgbClr val="272525"/>
                </a:solidFill>
                <a:latin typeface="Lato" pitchFamily="34" charset="0"/>
                <a:ea typeface="Lato" pitchFamily="34" charset="-122"/>
                <a:cs typeface="Lato" pitchFamily="34" charset="-120"/>
              </a:rPr>
              <a:t> Powerful computer with multi-core CPU and high-end GPU</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9381" y="596622"/>
            <a:ext cx="5424487" cy="678061"/>
          </a:xfrm>
          <a:prstGeom prst="rect">
            <a:avLst/>
          </a:prstGeom>
          <a:noFill/>
          <a:ln/>
        </p:spPr>
        <p:txBody>
          <a:bodyPr wrap="none" lIns="0" tIns="0" rIns="0" bIns="0" rtlCol="0" anchor="t"/>
          <a:lstStyle/>
          <a:p>
            <a:pPr marL="0" indent="0" algn="l">
              <a:lnSpc>
                <a:spcPts val="5300"/>
              </a:lnSpc>
              <a:buNone/>
            </a:pPr>
            <a:r>
              <a:rPr lang="en-US" sz="4250" dirty="0">
                <a:solidFill>
                  <a:srgbClr val="312F2B"/>
                </a:solidFill>
                <a:latin typeface="Gelasio" pitchFamily="34" charset="0"/>
                <a:ea typeface="Gelasio" pitchFamily="34" charset="-122"/>
                <a:cs typeface="Gelasio" pitchFamily="34" charset="-120"/>
              </a:rPr>
              <a:t>System Architecture</a:t>
            </a:r>
            <a:endParaRPr lang="en-US" sz="4250" dirty="0"/>
          </a:p>
        </p:txBody>
      </p:sp>
      <p:sp>
        <p:nvSpPr>
          <p:cNvPr id="3" name="Text 1"/>
          <p:cNvSpPr/>
          <p:nvPr/>
        </p:nvSpPr>
        <p:spPr>
          <a:xfrm>
            <a:off x="759381" y="1708547"/>
            <a:ext cx="13111639" cy="347067"/>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A distributed and scalable architecture handles large data volumes from multiple fish tanks.</a:t>
            </a:r>
            <a:endParaRPr lang="en-US" sz="1700" dirty="0"/>
          </a:p>
        </p:txBody>
      </p:sp>
      <p:pic>
        <p:nvPicPr>
          <p:cNvPr id="4" name="Image 0" descr="preencoded.png"/>
          <p:cNvPicPr>
            <a:picLocks noChangeAspect="1"/>
          </p:cNvPicPr>
          <p:nvPr/>
        </p:nvPicPr>
        <p:blipFill>
          <a:blip r:embed="rId3"/>
          <a:stretch>
            <a:fillRect/>
          </a:stretch>
        </p:blipFill>
        <p:spPr>
          <a:xfrm>
            <a:off x="813435" y="2299692"/>
            <a:ext cx="13003530" cy="5607487"/>
          </a:xfrm>
          <a:prstGeom prst="rect">
            <a:avLst/>
          </a:prstGeom>
        </p:spPr>
      </p:pic>
      <p:sp>
        <p:nvSpPr>
          <p:cNvPr id="5" name="Text 2"/>
          <p:cNvSpPr/>
          <p:nvPr/>
        </p:nvSpPr>
        <p:spPr>
          <a:xfrm>
            <a:off x="1688373" y="6843789"/>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Application Layer</a:t>
            </a:r>
            <a:endParaRPr lang="en-US" sz="1350" dirty="0"/>
          </a:p>
        </p:txBody>
      </p:sp>
      <p:sp>
        <p:nvSpPr>
          <p:cNvPr id="6" name="Text 3"/>
          <p:cNvSpPr/>
          <p:nvPr/>
        </p:nvSpPr>
        <p:spPr>
          <a:xfrm>
            <a:off x="1688373" y="5545747"/>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Machine Learning</a:t>
            </a:r>
            <a:endParaRPr lang="en-US" sz="1350" dirty="0"/>
          </a:p>
        </p:txBody>
      </p:sp>
      <p:sp>
        <p:nvSpPr>
          <p:cNvPr id="7" name="Text 4"/>
          <p:cNvSpPr/>
          <p:nvPr/>
        </p:nvSpPr>
        <p:spPr>
          <a:xfrm>
            <a:off x="1688373" y="4260816"/>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Data Processing</a:t>
            </a:r>
            <a:endParaRPr lang="en-US" sz="1350" dirty="0"/>
          </a:p>
        </p:txBody>
      </p:sp>
      <p:sp>
        <p:nvSpPr>
          <p:cNvPr id="8" name="Text 5"/>
          <p:cNvSpPr/>
          <p:nvPr/>
        </p:nvSpPr>
        <p:spPr>
          <a:xfrm>
            <a:off x="1688373" y="2962773"/>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Data Acquisition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80292"/>
            <a:ext cx="9792057"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Python Implementation: Core Modules</a:t>
            </a:r>
            <a:endParaRPr lang="en-US" sz="4450" dirty="0"/>
          </a:p>
        </p:txBody>
      </p:sp>
      <p:sp>
        <p:nvSpPr>
          <p:cNvPr id="3" name="Text 1"/>
          <p:cNvSpPr/>
          <p:nvPr/>
        </p:nvSpPr>
        <p:spPr>
          <a:xfrm>
            <a:off x="793790" y="254269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The solution is developed in Python 3, using a modular structure for maintainability and scalability.</a:t>
            </a:r>
            <a:endParaRPr lang="en-US" sz="1750" dirty="0"/>
          </a:p>
        </p:txBody>
      </p:sp>
      <p:sp>
        <p:nvSpPr>
          <p:cNvPr id="4" name="Shape 2"/>
          <p:cNvSpPr/>
          <p:nvPr/>
        </p:nvSpPr>
        <p:spPr>
          <a:xfrm>
            <a:off x="793790" y="3160752"/>
            <a:ext cx="6407944" cy="1730812"/>
          </a:xfrm>
          <a:prstGeom prst="roundRect">
            <a:avLst>
              <a:gd name="adj" fmla="val 8453"/>
            </a:avLst>
          </a:prstGeom>
          <a:solidFill>
            <a:srgbClr val="FFFFFF">
              <a:alpha val="95000"/>
            </a:srgbClr>
          </a:solidFill>
          <a:ln w="30480">
            <a:solidFill>
              <a:srgbClr val="CECEC9"/>
            </a:solidFill>
            <a:prstDash val="solid"/>
          </a:ln>
        </p:spPr>
      </p:sp>
      <p:sp>
        <p:nvSpPr>
          <p:cNvPr id="5" name="Shape 3"/>
          <p:cNvSpPr/>
          <p:nvPr/>
        </p:nvSpPr>
        <p:spPr>
          <a:xfrm>
            <a:off x="763310" y="3160752"/>
            <a:ext cx="121920" cy="1730812"/>
          </a:xfrm>
          <a:prstGeom prst="roundRect">
            <a:avLst>
              <a:gd name="adj" fmla="val 78139"/>
            </a:avLst>
          </a:prstGeom>
          <a:solidFill>
            <a:srgbClr val="E5E5E0"/>
          </a:solidFill>
          <a:ln/>
        </p:spPr>
      </p:sp>
      <p:sp>
        <p:nvSpPr>
          <p:cNvPr id="6" name="Text 4"/>
          <p:cNvSpPr/>
          <p:nvPr/>
        </p:nvSpPr>
        <p:spPr>
          <a:xfrm>
            <a:off x="1142524" y="34180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data_preprocessor.py</a:t>
            </a:r>
            <a:endParaRPr lang="en-US" sz="2200" dirty="0"/>
          </a:p>
        </p:txBody>
      </p:sp>
      <p:sp>
        <p:nvSpPr>
          <p:cNvPr id="7" name="Text 5"/>
          <p:cNvSpPr/>
          <p:nvPr/>
        </p:nvSpPr>
        <p:spPr>
          <a:xfrm>
            <a:off x="1142524" y="3908465"/>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Handles image (resizing, contrast) and audio (noise reduction, normalization) data preparation.</a:t>
            </a:r>
            <a:endParaRPr lang="en-US" sz="1750" dirty="0"/>
          </a:p>
        </p:txBody>
      </p:sp>
      <p:sp>
        <p:nvSpPr>
          <p:cNvPr id="8" name="Shape 6"/>
          <p:cNvSpPr/>
          <p:nvPr/>
        </p:nvSpPr>
        <p:spPr>
          <a:xfrm>
            <a:off x="7428548" y="3160752"/>
            <a:ext cx="6408063" cy="1730812"/>
          </a:xfrm>
          <a:prstGeom prst="roundRect">
            <a:avLst>
              <a:gd name="adj" fmla="val 8453"/>
            </a:avLst>
          </a:prstGeom>
          <a:solidFill>
            <a:srgbClr val="FFFFFF">
              <a:alpha val="95000"/>
            </a:srgbClr>
          </a:solidFill>
          <a:ln w="30480">
            <a:solidFill>
              <a:srgbClr val="CECEC9"/>
            </a:solidFill>
            <a:prstDash val="solid"/>
          </a:ln>
        </p:spPr>
      </p:sp>
      <p:sp>
        <p:nvSpPr>
          <p:cNvPr id="9" name="Shape 7"/>
          <p:cNvSpPr/>
          <p:nvPr/>
        </p:nvSpPr>
        <p:spPr>
          <a:xfrm>
            <a:off x="7398067" y="3160752"/>
            <a:ext cx="121920" cy="1730812"/>
          </a:xfrm>
          <a:prstGeom prst="roundRect">
            <a:avLst>
              <a:gd name="adj" fmla="val 78139"/>
            </a:avLst>
          </a:prstGeom>
          <a:solidFill>
            <a:srgbClr val="E5E5E0"/>
          </a:solidFill>
          <a:ln/>
        </p:spPr>
      </p:sp>
      <p:sp>
        <p:nvSpPr>
          <p:cNvPr id="10" name="Text 8"/>
          <p:cNvSpPr/>
          <p:nvPr/>
        </p:nvSpPr>
        <p:spPr>
          <a:xfrm>
            <a:off x="7777282" y="34180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feature_extractor.py</a:t>
            </a:r>
            <a:endParaRPr lang="en-US" sz="2200" dirty="0"/>
          </a:p>
        </p:txBody>
      </p:sp>
      <p:sp>
        <p:nvSpPr>
          <p:cNvPr id="11" name="Text 9"/>
          <p:cNvSpPr/>
          <p:nvPr/>
        </p:nvSpPr>
        <p:spPr>
          <a:xfrm>
            <a:off x="7777282" y="3908465"/>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Extracts morphological, color, texture, spectral, and temporal features from data.</a:t>
            </a:r>
            <a:endParaRPr lang="en-US" sz="1750" dirty="0"/>
          </a:p>
        </p:txBody>
      </p:sp>
      <p:sp>
        <p:nvSpPr>
          <p:cNvPr id="12" name="Shape 10"/>
          <p:cNvSpPr/>
          <p:nvPr/>
        </p:nvSpPr>
        <p:spPr>
          <a:xfrm>
            <a:off x="793790" y="5118378"/>
            <a:ext cx="6407944" cy="1730812"/>
          </a:xfrm>
          <a:prstGeom prst="roundRect">
            <a:avLst>
              <a:gd name="adj" fmla="val 8453"/>
            </a:avLst>
          </a:prstGeom>
          <a:solidFill>
            <a:srgbClr val="FFFFFF">
              <a:alpha val="95000"/>
            </a:srgbClr>
          </a:solidFill>
          <a:ln w="30480">
            <a:solidFill>
              <a:srgbClr val="CECEC9"/>
            </a:solidFill>
            <a:prstDash val="solid"/>
          </a:ln>
        </p:spPr>
      </p:sp>
      <p:sp>
        <p:nvSpPr>
          <p:cNvPr id="13" name="Shape 11"/>
          <p:cNvSpPr/>
          <p:nvPr/>
        </p:nvSpPr>
        <p:spPr>
          <a:xfrm>
            <a:off x="763310" y="5118378"/>
            <a:ext cx="121920" cy="1730812"/>
          </a:xfrm>
          <a:prstGeom prst="roundRect">
            <a:avLst>
              <a:gd name="adj" fmla="val 78139"/>
            </a:avLst>
          </a:prstGeom>
          <a:solidFill>
            <a:srgbClr val="E5E5E0"/>
          </a:solidFill>
          <a:ln/>
        </p:spPr>
      </p:sp>
      <p:sp>
        <p:nvSpPr>
          <p:cNvPr id="14" name="Text 12"/>
          <p:cNvSpPr/>
          <p:nvPr/>
        </p:nvSpPr>
        <p:spPr>
          <a:xfrm>
            <a:off x="1142524" y="53756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ml_models.py</a:t>
            </a:r>
            <a:endParaRPr lang="en-US" sz="2200" dirty="0"/>
          </a:p>
        </p:txBody>
      </p:sp>
      <p:sp>
        <p:nvSpPr>
          <p:cNvPr id="15" name="Text 13"/>
          <p:cNvSpPr/>
          <p:nvPr/>
        </p:nvSpPr>
        <p:spPr>
          <a:xfrm>
            <a:off x="1142524" y="5866090"/>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Implements traditional ML (Random Forest, SVM) and deep learning (CNNs, multimodal) models.</a:t>
            </a:r>
            <a:endParaRPr lang="en-US" sz="1750" dirty="0"/>
          </a:p>
        </p:txBody>
      </p:sp>
      <p:sp>
        <p:nvSpPr>
          <p:cNvPr id="16" name="Shape 14"/>
          <p:cNvSpPr/>
          <p:nvPr/>
        </p:nvSpPr>
        <p:spPr>
          <a:xfrm>
            <a:off x="7428548" y="5118378"/>
            <a:ext cx="6408063" cy="1730812"/>
          </a:xfrm>
          <a:prstGeom prst="roundRect">
            <a:avLst>
              <a:gd name="adj" fmla="val 8453"/>
            </a:avLst>
          </a:prstGeom>
          <a:solidFill>
            <a:srgbClr val="FFFFFF">
              <a:alpha val="95000"/>
            </a:srgbClr>
          </a:solidFill>
          <a:ln w="30480">
            <a:solidFill>
              <a:srgbClr val="CECEC9"/>
            </a:solidFill>
            <a:prstDash val="solid"/>
          </a:ln>
        </p:spPr>
      </p:sp>
      <p:sp>
        <p:nvSpPr>
          <p:cNvPr id="17" name="Shape 15"/>
          <p:cNvSpPr/>
          <p:nvPr/>
        </p:nvSpPr>
        <p:spPr>
          <a:xfrm>
            <a:off x="7398067" y="5118378"/>
            <a:ext cx="121920" cy="1730812"/>
          </a:xfrm>
          <a:prstGeom prst="roundRect">
            <a:avLst>
              <a:gd name="adj" fmla="val 78139"/>
            </a:avLst>
          </a:prstGeom>
          <a:solidFill>
            <a:srgbClr val="E5E5E0"/>
          </a:solidFill>
          <a:ln/>
        </p:spPr>
      </p:sp>
      <p:sp>
        <p:nvSpPr>
          <p:cNvPr id="18" name="Text 16"/>
          <p:cNvSpPr/>
          <p:nvPr/>
        </p:nvSpPr>
        <p:spPr>
          <a:xfrm>
            <a:off x="7777282" y="53756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main_application.py</a:t>
            </a:r>
            <a:endParaRPr lang="en-US" sz="2200" dirty="0"/>
          </a:p>
        </p:txBody>
      </p:sp>
      <p:sp>
        <p:nvSpPr>
          <p:cNvPr id="19" name="Text 17"/>
          <p:cNvSpPr/>
          <p:nvPr/>
        </p:nvSpPr>
        <p:spPr>
          <a:xfrm>
            <a:off x="7777282" y="5866090"/>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Entry point for processing, training, and real-time monitoring simulation.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9470" y="408146"/>
            <a:ext cx="7772757" cy="463868"/>
          </a:xfrm>
          <a:prstGeom prst="rect">
            <a:avLst/>
          </a:prstGeom>
          <a:noFill/>
          <a:ln/>
        </p:spPr>
        <p:txBody>
          <a:bodyPr wrap="none" lIns="0" tIns="0" rIns="0" bIns="0" rtlCol="0" anchor="t"/>
          <a:lstStyle/>
          <a:p>
            <a:pPr marL="0" indent="0" algn="l">
              <a:lnSpc>
                <a:spcPts val="3650"/>
              </a:lnSpc>
              <a:buNone/>
            </a:pPr>
            <a:r>
              <a:rPr lang="en-US" sz="2900" dirty="0">
                <a:solidFill>
                  <a:srgbClr val="312F2B"/>
                </a:solidFill>
                <a:latin typeface="Gelasio" pitchFamily="34" charset="0"/>
                <a:ea typeface="Gelasio" pitchFamily="34" charset="-122"/>
                <a:cs typeface="Gelasio" pitchFamily="34" charset="-120"/>
              </a:rPr>
              <a:t>Performance Evaluation: Random Forest Leads</a:t>
            </a:r>
            <a:endParaRPr lang="en-US" sz="2900" dirty="0"/>
          </a:p>
        </p:txBody>
      </p:sp>
      <p:sp>
        <p:nvSpPr>
          <p:cNvPr id="3" name="Text 1"/>
          <p:cNvSpPr/>
          <p:nvPr/>
        </p:nvSpPr>
        <p:spPr>
          <a:xfrm>
            <a:off x="519470" y="1168837"/>
            <a:ext cx="13591461" cy="23753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Evaluated on a synthetic dataset (300 samples: 60% healthy, 25% stressed, 15% diseased).</a:t>
            </a:r>
            <a:endParaRPr lang="en-US" sz="1150" dirty="0"/>
          </a:p>
        </p:txBody>
      </p:sp>
      <p:pic>
        <p:nvPicPr>
          <p:cNvPr id="4" name="Image 0" descr="preencoded.png"/>
          <p:cNvPicPr>
            <a:picLocks noChangeAspect="1"/>
          </p:cNvPicPr>
          <p:nvPr/>
        </p:nvPicPr>
        <p:blipFill>
          <a:blip r:embed="rId3"/>
          <a:stretch>
            <a:fillRect/>
          </a:stretch>
        </p:blipFill>
        <p:spPr>
          <a:xfrm>
            <a:off x="519470" y="1573292"/>
            <a:ext cx="13591461" cy="7611189"/>
          </a:xfrm>
          <a:prstGeom prst="rect">
            <a:avLst/>
          </a:prstGeom>
        </p:spPr>
      </p:pic>
      <p:sp>
        <p:nvSpPr>
          <p:cNvPr id="5" name="Text 2"/>
          <p:cNvSpPr/>
          <p:nvPr/>
        </p:nvSpPr>
        <p:spPr>
          <a:xfrm>
            <a:off x="519470" y="9351407"/>
            <a:ext cx="13591461" cy="23753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The Random Forest model achieved the highest accuracy of 87.33%, outperforming other traditional machine learning models.</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33212"/>
            <a:ext cx="7485936"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Visualizing Fish Health States</a:t>
            </a:r>
            <a:endParaRPr lang="en-US" sz="4450" dirty="0"/>
          </a:p>
        </p:txBody>
      </p:sp>
      <p:sp>
        <p:nvSpPr>
          <p:cNvPr id="3" name="Text 1"/>
          <p:cNvSpPr/>
          <p:nvPr/>
        </p:nvSpPr>
        <p:spPr>
          <a:xfrm>
            <a:off x="793790" y="20956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Sample images demonstrate the system's ability to differentiate between healthy, stressed, and diseased fish.</a:t>
            </a:r>
            <a:endParaRPr lang="en-US" sz="1750" dirty="0"/>
          </a:p>
        </p:txBody>
      </p:sp>
      <p:pic>
        <p:nvPicPr>
          <p:cNvPr id="4" name="Image 0" descr="preencoded.png"/>
          <p:cNvPicPr>
            <a:picLocks noChangeAspect="1"/>
          </p:cNvPicPr>
          <p:nvPr/>
        </p:nvPicPr>
        <p:blipFill>
          <a:blip r:embed="rId3"/>
          <a:stretch>
            <a:fillRect/>
          </a:stretch>
        </p:blipFill>
        <p:spPr>
          <a:xfrm>
            <a:off x="801410" y="2859643"/>
            <a:ext cx="4221480" cy="4221480"/>
          </a:xfrm>
          <a:prstGeom prst="rect">
            <a:avLst/>
          </a:prstGeom>
        </p:spPr>
      </p:pic>
      <p:pic>
        <p:nvPicPr>
          <p:cNvPr id="5" name="Image 1" descr="preencoded.png"/>
          <p:cNvPicPr>
            <a:picLocks noChangeAspect="1"/>
          </p:cNvPicPr>
          <p:nvPr/>
        </p:nvPicPr>
        <p:blipFill>
          <a:blip r:embed="rId4"/>
          <a:stretch>
            <a:fillRect/>
          </a:stretch>
        </p:blipFill>
        <p:spPr>
          <a:xfrm>
            <a:off x="5204341" y="2859643"/>
            <a:ext cx="4221599" cy="4221599"/>
          </a:xfrm>
          <a:prstGeom prst="rect">
            <a:avLst/>
          </a:prstGeom>
        </p:spPr>
      </p:pic>
      <p:pic>
        <p:nvPicPr>
          <p:cNvPr id="6" name="Image 2" descr="preencoded.png"/>
          <p:cNvPicPr>
            <a:picLocks noChangeAspect="1"/>
          </p:cNvPicPr>
          <p:nvPr/>
        </p:nvPicPr>
        <p:blipFill>
          <a:blip r:embed="rId5"/>
          <a:stretch>
            <a:fillRect/>
          </a:stretch>
        </p:blipFill>
        <p:spPr>
          <a:xfrm>
            <a:off x="9607391" y="2859643"/>
            <a:ext cx="4221599" cy="42215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658</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Lato</vt:lpstr>
      <vt:lpstr>Gelasio</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ramesh gidugu</cp:lastModifiedBy>
  <cp:revision>5</cp:revision>
  <dcterms:created xsi:type="dcterms:W3CDTF">2025-09-17T10:50:19Z</dcterms:created>
  <dcterms:modified xsi:type="dcterms:W3CDTF">2025-10-24T04:33:37Z</dcterms:modified>
</cp:coreProperties>
</file>